
<file path=[Content_Types].xml><?xml version="1.0" encoding="utf-8"?>
<Types xmlns="http://schemas.openxmlformats.org/package/2006/content-types">
  <Default Extension="bin" ContentType="audio/unknown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7"/>
  </p:notesMasterIdLst>
  <p:sldIdLst>
    <p:sldId id="256" r:id="rId2"/>
    <p:sldId id="1345" r:id="rId3"/>
    <p:sldId id="304" r:id="rId4"/>
    <p:sldId id="305" r:id="rId5"/>
    <p:sldId id="306" r:id="rId6"/>
    <p:sldId id="307" r:id="rId7"/>
    <p:sldId id="308" r:id="rId8"/>
    <p:sldId id="1068" r:id="rId9"/>
    <p:sldId id="1535" r:id="rId10"/>
    <p:sldId id="1536" r:id="rId11"/>
    <p:sldId id="1529" r:id="rId12"/>
    <p:sldId id="1530" r:id="rId13"/>
    <p:sldId id="1531" r:id="rId14"/>
    <p:sldId id="1532" r:id="rId15"/>
    <p:sldId id="1533" r:id="rId16"/>
    <p:sldId id="1534" r:id="rId17"/>
    <p:sldId id="1526" r:id="rId18"/>
    <p:sldId id="1494" r:id="rId19"/>
    <p:sldId id="314" r:id="rId20"/>
    <p:sldId id="319" r:id="rId21"/>
    <p:sldId id="324" r:id="rId22"/>
    <p:sldId id="325" r:id="rId23"/>
    <p:sldId id="326" r:id="rId24"/>
    <p:sldId id="327" r:id="rId25"/>
    <p:sldId id="328" r:id="rId26"/>
    <p:sldId id="1391" r:id="rId27"/>
    <p:sldId id="1511" r:id="rId28"/>
    <p:sldId id="1495" r:id="rId29"/>
    <p:sldId id="1488" r:id="rId30"/>
    <p:sldId id="1402" r:id="rId31"/>
    <p:sldId id="1403" r:id="rId32"/>
    <p:sldId id="1404" r:id="rId33"/>
    <p:sldId id="1405" r:id="rId34"/>
    <p:sldId id="1406" r:id="rId35"/>
    <p:sldId id="1407" r:id="rId36"/>
    <p:sldId id="1038" r:id="rId37"/>
    <p:sldId id="1493" r:id="rId38"/>
    <p:sldId id="1490" r:id="rId39"/>
    <p:sldId id="374" r:id="rId40"/>
    <p:sldId id="379" r:id="rId41"/>
    <p:sldId id="384" r:id="rId42"/>
    <p:sldId id="385" r:id="rId43"/>
    <p:sldId id="386" r:id="rId44"/>
    <p:sldId id="387" r:id="rId45"/>
    <p:sldId id="388" r:id="rId46"/>
    <p:sldId id="1320" r:id="rId47"/>
    <p:sldId id="1524" r:id="rId48"/>
    <p:sldId id="1525" r:id="rId49"/>
    <p:sldId id="1497" r:id="rId50"/>
    <p:sldId id="1324" r:id="rId51"/>
    <p:sldId id="1325" r:id="rId52"/>
    <p:sldId id="1326" r:id="rId53"/>
    <p:sldId id="1327" r:id="rId54"/>
    <p:sldId id="1328" r:id="rId55"/>
    <p:sldId id="1329" r:id="rId56"/>
    <p:sldId id="1330" r:id="rId57"/>
    <p:sldId id="1527" r:id="rId58"/>
    <p:sldId id="1528" r:id="rId59"/>
    <p:sldId id="1464" r:id="rId60"/>
    <p:sldId id="1465" r:id="rId61"/>
    <p:sldId id="1460" r:id="rId62"/>
    <p:sldId id="1461" r:id="rId63"/>
    <p:sldId id="1440" r:id="rId64"/>
    <p:sldId id="1441" r:id="rId65"/>
    <p:sldId id="1331" r:id="rId66"/>
    <p:sldId id="1332" r:id="rId67"/>
    <p:sldId id="1333" r:id="rId68"/>
    <p:sldId id="1334" r:id="rId69"/>
    <p:sldId id="1335" r:id="rId70"/>
    <p:sldId id="1336" r:id="rId71"/>
    <p:sldId id="1337" r:id="rId72"/>
    <p:sldId id="1338" r:id="rId73"/>
    <p:sldId id="1339" r:id="rId74"/>
    <p:sldId id="301" r:id="rId75"/>
    <p:sldId id="1310" r:id="rId76"/>
    <p:sldId id="1311" r:id="rId77"/>
    <p:sldId id="1312" r:id="rId78"/>
    <p:sldId id="1313" r:id="rId79"/>
    <p:sldId id="1314" r:id="rId80"/>
    <p:sldId id="1315" r:id="rId81"/>
    <p:sldId id="1316" r:id="rId82"/>
    <p:sldId id="1317" r:id="rId83"/>
    <p:sldId id="1483" r:id="rId84"/>
    <p:sldId id="1484" r:id="rId85"/>
    <p:sldId id="424" r:id="rId8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713" autoAdjust="0"/>
    <p:restoredTop sz="90409" autoAdjust="0"/>
  </p:normalViewPr>
  <p:slideViewPr>
    <p:cSldViewPr snapToGrid="0">
      <p:cViewPr varScale="1">
        <p:scale>
          <a:sx n="107" d="100"/>
          <a:sy n="107" d="100"/>
        </p:scale>
        <p:origin x="11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717FC6-B751-4A19-8EE6-E60FFE434DB8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CC4B89-B3CC-4500-B9ED-16BAD2D505C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1737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DF3D5314-B4CD-48C6-9A25-3BCD1EC8BD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FD6A2FCA-48B1-4CCA-811C-E7F32492C618}" type="slidenum">
              <a:rPr lang="fr-FR" altLang="fr-FR" sz="1200"/>
              <a:pPr/>
              <a:t>74</a:t>
            </a:fld>
            <a:endParaRPr lang="fr-FR" altLang="fr-FR" sz="1200" dirty="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F0213785-FB37-42A3-ACAC-62806E4212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7EEF772A-20CF-4F1A-ABB4-815F97CEB8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fr-FR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630023-944F-48B1-A1AE-AF00EEBDA2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40B7E3-FC21-4522-8151-9D05457E3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1F4601-4CF0-4CA2-812D-611DFAD12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E89AC3-A595-4111-8752-98D1AB6A7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E9BE0C-CFBF-4067-B980-075AF67DC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7594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C1B3A6-8696-470C-BEE3-A9999FE5F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A77955A-2EF3-4BA4-B57A-648AA0037D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459B67-2B28-4115-A3CF-57F2D14B4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149FA9-7295-4A2C-8405-02ED37382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A61D82-A780-4A3A-9C7E-1C737D4BF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4891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66E36F3-4C18-4229-BD16-EA78654CC2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AA82A8-1680-428C-9CBE-6745BB58A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E5BB4A-43B6-4353-9535-8665D6A82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32756D-D8EC-49CB-9F9C-8DF03F43B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27CA58-DCC7-445A-8EE6-C217327AA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41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52A9FF-BC18-49DF-9BE3-285C4C997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97AFFD-C47C-439B-B7E6-4EE92AFEE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78D0F9-0F8E-4938-A909-D64D25C2B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2B9800-B63C-46EB-85F5-44D178721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5C2900-B4B0-496A-9FC6-E5F42A2A8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069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07E6AF-FD30-4CE0-B88B-12A40BB21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31F49A2-047C-40EC-B6C4-3275933BE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DEC9B8-6998-4704-B994-AE6B0A689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32337A-4908-42B1-B878-7399E3CCB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18B343-AA1D-4CB9-9CE8-0E71AEB04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657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183EBD-3651-4FFD-9D3E-0FA99456C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3C2AF5-5346-4E65-8FF4-6E48DB8D03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3585458-A235-433E-804F-F0307ECA10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1A37322-E2E9-42F0-A7A8-228717B53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36B152-94BA-4999-A0B1-3A3B95915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EE9F93-1DDC-4502-87D6-61C475062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1395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A15D2C-01EE-4A5B-B486-336868C77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35F84BD-E3EE-4DAD-95B6-B7C6C0471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CAA6FC4-E062-4E65-B821-C6C02F99A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D7C743E-C09B-4452-B0CB-9906D47466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0935FB5-08FE-4CA7-99D4-548CD539AE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C434501-BC26-4113-9853-504CEA293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76EC348-6659-4F0A-8BC3-240DC948D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F8A17F3-3760-42F5-B0AD-0FE9AD5F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3331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DC498B-DDFE-4240-9B3E-490207D49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7D2EE36-40B9-44EA-95A5-E348CF1D4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1D3BB20-B5B7-4203-8FB8-9D9D5ED04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8D57A0A-61E7-491F-84F9-25FA13138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1676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CFBE737-6806-44B7-A1F2-558F59BA6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5BFE489-C97B-411F-940F-EA5C28C10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2010EF7-EA92-4ACD-9885-79F5724B4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0082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684B6A-CE50-4EF9-9DB2-46A221A0A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4EC09D-48D4-4F99-983F-7C1654606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EAA9C71-C4C8-4B18-BE56-980A40FA8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7753196-7884-4310-80BB-7ED8E9AD5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1BDE717-463A-4385-8F96-A1FA200A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0B55A0-C673-4A3A-868A-00C9C9728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6602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4FBED0-64C4-4736-BBD1-D731CC794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AC6AAFD-EF28-43E8-B8C4-F44980582E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77D3FA3-F8B4-4C2B-944F-C81489465E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4BA54C7-4F38-4C33-81EE-F285160FB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52BF73D-AC00-4F6B-AE85-8CDA4D0C4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A18D8D5-735C-41E0-9DCE-DC3A5D0AB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427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728BD50-765B-4ED0-878A-5400EF99E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86A33C-E3F5-46D2-9B10-0728E0C9F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8A783E-865B-47F3-82E0-AC6DF11CF7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BDEC0-7E3F-4EF9-89BE-943B3621C59E}" type="datetimeFigureOut">
              <a:rPr lang="fr-FR" smtClean="0"/>
              <a:t>14/03/2026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6CB557-F5F8-4F76-A5EA-BE72B11616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DEC421-77E9-42A3-9F2D-E8BECC6E7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3009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image" Target="../media/image1.jpg"/><Relationship Id="rId7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lg-albert-camus.ac-nice.fr/" TargetMode="External"/><Relationship Id="rId5" Type="http://schemas.openxmlformats.org/officeDocument/2006/relationships/image" Target="../media/image2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NUL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3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BF5CC10A-3CC4-4E23-9D48-C0B8CE379FE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2" r="11762"/>
          <a:stretch/>
        </p:blipFill>
        <p:spPr>
          <a:xfrm>
            <a:off x="640424" y="979237"/>
            <a:ext cx="2085882" cy="271825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">
                <a:extLst>
                  <a:ext uri="{FF2B5EF4-FFF2-40B4-BE49-F238E27FC236}">
                    <a16:creationId xmlns:a16="http://schemas.microsoft.com/office/drawing/2014/main" id="{4BF9DFE1-5F84-4CEF-B488-2B122E35E7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3199" y="943914"/>
                <a:ext cx="7772400" cy="1143000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107763" dir="2700000" algn="ctr" rotWithShape="0">
                  <a:schemeClr val="bg2"/>
                </a:outerShdw>
              </a:effectLst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2075" tIns="46038" rIns="92075" bIns="46038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/>
                <a:r>
                  <a:rPr lang="fr-FR" altLang="fr-FR" sz="4000" dirty="0">
                    <a:solidFill>
                      <a:srgbClr val="FF0000"/>
                    </a:solidFill>
                  </a:rPr>
                  <a:t>QUESTIONS FLASH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altLang="fr-FR" sz="40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lang="fr-FR" altLang="fr-FR" sz="40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°41</m:t>
                    </m:r>
                  </m:oMath>
                </a14:m>
                <a:endParaRPr lang="fr-FR" altLang="fr-FR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Rectangle 2">
                <a:extLst>
                  <a:ext uri="{FF2B5EF4-FFF2-40B4-BE49-F238E27FC236}">
                    <a16:creationId xmlns:a16="http://schemas.microsoft.com/office/drawing/2014/main" id="{4BF9DFE1-5F84-4CEF-B488-2B122E35E7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93199" y="943914"/>
                <a:ext cx="7772400" cy="11430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>
                <a:outerShdw dist="107763" dir="2700000" algn="ctr" rotWithShape="0">
                  <a:schemeClr val="bg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Box 4">
            <a:extLst>
              <a:ext uri="{FF2B5EF4-FFF2-40B4-BE49-F238E27FC236}">
                <a16:creationId xmlns:a16="http://schemas.microsoft.com/office/drawing/2014/main" id="{4C1D5594-44B0-4D83-9B12-66760B510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543" y="5907157"/>
            <a:ext cx="10518913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fr-FR" altLang="fr-FR" sz="2000" dirty="0"/>
              <a:t>© www.micol.fr / MICOL Grégory</a:t>
            </a:r>
            <a:endParaRPr lang="fr-FR" altLang="fr-FR" sz="28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03A6635-9618-4133-B5F7-B1DF8DFAB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7022" y="2491323"/>
            <a:ext cx="458064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4000" dirty="0">
                <a:solidFill>
                  <a:srgbClr val="FF0000"/>
                </a:solidFill>
              </a:rPr>
              <a:t>  Classe de troisième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291C805-7C95-483B-99F2-B45BAA525BD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8839200" y="871410"/>
            <a:ext cx="2756452" cy="2945345"/>
          </a:xfrm>
          <a:prstGeom prst="rect">
            <a:avLst/>
          </a:prstGeom>
        </p:spPr>
      </p:pic>
      <p:pic>
        <p:nvPicPr>
          <p:cNvPr id="1027" name="Picture 3">
            <a:hlinkClick r:id="rId6"/>
            <a:extLst>
              <a:ext uri="{FF2B5EF4-FFF2-40B4-BE49-F238E27FC236}">
                <a16:creationId xmlns:a16="http://schemas.microsoft.com/office/drawing/2014/main" id="{00AC2101-D247-4FF6-95C8-DE3A690B9C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39" r="3261"/>
          <a:stretch/>
        </p:blipFill>
        <p:spPr bwMode="auto">
          <a:xfrm>
            <a:off x="1900775" y="4139229"/>
            <a:ext cx="8390448" cy="149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1364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:sndAc>
          <p:stSnd>
            <p:snd r:embed="rId2" name="drumroll.wav"/>
          </p:stSnd>
        </p:sndAc>
      </p:transition>
    </mc:Choice>
    <mc:Fallback xmlns="">
      <p:transition spd="slow" advTm="10000">
        <p:sndAc>
          <p:stSnd>
            <p:snd r:embed="rId8" name="drumroll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46195-7546-3106-F6B5-4D249AD90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7C4D8C0D-0436-074D-F6BC-BA8649BF748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226B346-0539-6215-6453-A4B8A707E1B7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E95213F-57A0-D9A4-A7F6-A8FD1C0E92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308E02A4-A184-5375-3B05-410B91A76CA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87B6887-4672-63BF-0DC3-FCB64EB2550A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60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A0DB4E5-1DA5-1838-F49C-64BE235268E3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007588B-FD40-F12F-F884-D03DC2934E68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18 ; 7 ; 11 ; 14 , 13 ; 9 ; 10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93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2AC244-E81A-7EC6-0621-9E92ED85C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71FA66F-9849-5105-1C0C-92F26063965D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5158DC6-0B2D-8254-89F1-A3A94C8948DE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B3B0F9B-709D-FE30-A4C7-524307D3737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36D1F614-1CCB-021C-D80C-A54E7418864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91FA8FA-91EF-6DBA-DCBB-4F3D03C3AD08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AC70D07B-1828-6204-DC6E-F1DDBF8F817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E390D98-1172-CAAA-4BF1-3353E13C7F17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18 ; 7 ; 11 ; 14 , 13 ; 9 ; 10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684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65AA3-E8CD-E5E3-3D51-1984F4497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DFD98D82-9DF5-C69B-7D97-EED26BFFD213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BB89DB7-3E2C-E175-15EF-B8379C39DB2C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1CD7533-1515-FAFB-0D7C-F7DE7D4707B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3C934B43-834A-C23C-6A78-271E9DBF28BD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2CF2EDC-8FAC-A8F3-93A9-97C358DFBE95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50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642C379-7936-BC07-2AD8-1D91D4331F88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7B917AC-FF4F-EB12-CE88-E7EC0129A815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18 ; 7 ; 11 ; 14 , 13 ; 9 ; 10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764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D2D96C-9E0F-9B34-2A6E-F57FF43B7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55845829-82D3-6F4D-60FE-932FB93C51BA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1289981-7300-2C19-80FF-1682EE332436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4F9BD2B-57A3-C968-1939-C25CE1084A3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FEEEE1B1-C50E-6385-ABE9-F692DD8142E4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739A1BB-6F10-141F-6851-4C2A0E780E27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6B8A4B1-5982-196B-A0CA-65ADE7C3F445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6E8E4EF-5668-721D-072F-99571487DEAF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18 ; 7 ; 11 ; 14 , 13 ; 9 ; 10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46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CA9CBB-EF5D-8F39-055F-7BEA12F62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F5F8D4F7-AA26-29B3-E9A0-4CE95A24BD5D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717A24E-C684-657F-21EE-DB21BA8B7F72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592CF8A-C95E-5914-13E2-824812ACE14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13B48693-296E-C12F-2364-4EEE39DB0C3C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1104890-D8FA-E26B-648E-E68AEA662159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40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E6A32FE-E40A-E92A-9119-646CE20BC9A6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61587D2-050E-0F05-042B-23E2446B5CA8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18 ; 7 ; 11 ; 14 , 13 ; 9 ; 10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21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C0688B-A624-B11C-C396-FDBDFCB3DA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DDA50B0F-F0D7-1EA9-4C4D-0F06D8CD57B3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593AFDF-CEAF-79A4-1A06-FEEF6E1EF2D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B58ED9F-D1B0-A858-E7E1-A522182B894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6600E0C4-A793-819F-65CB-F2EF7E0146CD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69AEF88-21B6-F11C-8281-57A2606FE42B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7CAC183-2401-AAC3-7B9D-024B54ACA59F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74FDF0B-193D-BB91-4012-F3A995C751C7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18 ; 7 ; 11 ; 14 , 13 ; 9 ; 10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382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C6FA9-7861-662F-CDF9-036FA47B8D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B59AD8C4-DC46-67A5-4899-F9712EA9D0D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FBFE0F6-0243-BDAF-43DE-56B1DC76ABB7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09FEC1A-A056-94A2-3A12-025F07111A8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E86A79F8-31B8-A9DE-E8A7-F69D98B4F9D5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194E828-0E56-6E03-E93B-0A4F1134911D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30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2E07744-EB0F-613D-34E1-67B4BF7964E0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59EC2F6-C6BC-29AB-7F90-E215900F2ED3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18 ; 7 ; 11 ; 14 , 13 ; 9 ; 10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526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3DA5D0-6C2E-DB95-2AA2-424990B65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A231D089-27A1-C75D-6A08-2A5FD60F2728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BC7175F-D09F-42A4-02A6-2938DE4B7A1E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5530F3B-5F67-B17B-B0DB-F14AD0D9A32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6184CE70-24B7-313E-796B-9070404796D4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DCB9202-7DEF-2372-44C9-C70D4C854D74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67870B8-AD4C-23BB-929F-DD3CEEC3F512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01A36FA-8C54-11A9-59FF-FC6B0080C93B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18 ; 7 ; 11 ; 14 , 13 ; 9 ; 10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219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3EA020-3375-2BFB-F95F-117A1839D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BE325B26-CBA4-DCB6-8B13-32CE38618A38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B23CDB5-926B-98E8-CDC5-E439301F8351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15478FF-038F-394F-0782-7CE4D37AB5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890B8B3C-45EA-CAB2-BCBC-B3789009A9A0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F48169B-6ED9-382B-3E3E-8CB1AA117EEF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E9525D3-1873-B287-8820-47D08F2381A7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7121940-9549-C60F-1F81-E649A233DAC5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18 ; 7 ; 11 ; 14 , 13 ; 9 ; 10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872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72EE21E-64D9-4A52-8D29-1BEF67090C09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683A001-44AC-49C8-D4EF-610534550753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18 ; 7 ; 11 ; 14 , 13 ; 9 ; 10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54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703A6635-9618-4133-B5F7-B1DF8DFAB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3583" y="2538442"/>
            <a:ext cx="882483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5000" dirty="0">
                <a:solidFill>
                  <a:srgbClr val="FF0000"/>
                </a:solidFill>
              </a:rPr>
              <a:t>Réponds directement aux questions dans ton cahier.</a:t>
            </a:r>
          </a:p>
        </p:txBody>
      </p:sp>
    </p:spTree>
    <p:extLst>
      <p:ext uri="{BB962C8B-B14F-4D97-AF65-F5344CB8AC3E}">
        <p14:creationId xmlns:p14="http://schemas.microsoft.com/office/powerpoint/2010/main" val="2676072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90A7209-8F12-4034-8A24-B9979F51F2B6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A062746-68D9-84C4-497A-7BC6E2C50CCB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18 ; 7 ; 11 ; 14 , 13 ; 9 ; 10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699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282460F-DE3C-4C38-91F8-2640B70DB429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68C2E3-B9D2-08E6-D9E5-B0AD41F606A0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18 ; 7 ; 11 ; 14 , 13 ; 9 ; 10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59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8745468-7228-4EF7-8FC7-90E85ECB0ADA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9A48208-4B5C-C98A-BE7C-15991853DA12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18 ; 7 ; 11 ; 14 , 13 ; 9 ; 10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12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BA9D086-D9B0-44FA-8285-A6FFD49FB32B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008DA37-E403-D043-2F81-458A8F558F95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18 ; 7 ; 11 ; 14 , 13 ; 9 ; 10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65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68C712D-B60C-45C5-BC38-A7241DA0E983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06E6EB8-498B-32F0-43B8-B7B07D817CAA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18 ; 7 ; 11 ; 14 , 13 ; 9 ; 10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842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6C8F0D3-77B0-4AEB-8136-A02CC5651680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2816EDF-9B7D-F5D3-2F7E-F59ACBF954B1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18 ; 7 ; 11 ; 14 , 13 ; 9 ; 10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413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30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F7759F31-5213-9A29-83D8-280AF6012032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6 ; 9 ; 12 ; 15 , 17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73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prism isContent="1" isInverted="1"/>
      </p:transition>
    </mc:Choice>
    <mc:Fallback xmlns="">
      <p:transition spd="slow" advClick="0" advTm="5000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7076B-9F55-8658-5CA4-EC3F758E7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5CAE976-B29F-6920-C5FC-FE79C71475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E4FADB18-78B1-EC2D-76D2-C5C1CD806790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536E0E2-36F6-C16A-BB46-25F5AC8D0462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C381E77B-315B-9C27-3F9C-9FF21B58BCC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574561C-74D2-3E08-7DFA-6B0C887D5845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7106C4B-A866-9CEF-4B4C-33C9551D5A31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6 ; 9 ; 12 ; 15 , 17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001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51EC1-45AD-4579-0824-6A2BD1C1D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EE5AB0C-6DD0-C8DA-82BA-38EBC98075C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5BD16445-5947-1C02-FE1C-F000F07AFF24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3D52F73-E6B2-D774-6729-C09D710FCD1B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7BEA1276-9571-57A9-5EA0-0AF5669DFB01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7A556E7-9A5E-1C67-2A86-B667A3474882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8242BA3-ADE3-2DC2-9692-910DE36A0B05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6 ; 9 ; 12 ; 15 , 17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204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9EDCD-A5B7-D8B1-F06A-914A45DCA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9C5CA3BB-B343-B0F6-F87F-E2EA8284F40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CC780645-21F6-0365-51B5-F5DB772B00D8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8AB9D13-AB0A-3004-59B8-D518525ABC8C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AA8EF2D4-9732-4691-889C-D53F04FFFDB5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8E85DA3-7F47-3D01-5442-8AAB84BD1691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DCB5FA8-36C5-6EA9-190E-94450187612E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6 ; 9 ; 12 ; 15 , 17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5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026">
            <a:extLst>
              <a:ext uri="{FF2B5EF4-FFF2-40B4-BE49-F238E27FC236}">
                <a16:creationId xmlns:a16="http://schemas.microsoft.com/office/drawing/2014/main" id="{D92F1154-C7A5-4A89-A993-FB2F04468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6519" y="957607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/>
              <a:t>Préparez-vous</a:t>
            </a:r>
          </a:p>
        </p:txBody>
      </p:sp>
      <p:sp>
        <p:nvSpPr>
          <p:cNvPr id="19459" name="Text Box 1028">
            <a:extLst>
              <a:ext uri="{FF2B5EF4-FFF2-40B4-BE49-F238E27FC236}">
                <a16:creationId xmlns:a16="http://schemas.microsoft.com/office/drawing/2014/main" id="{BC7B0B6D-A04A-4AA5-93C6-8C311CFF4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Tm="1000">
        <p:fade/>
      </p:transition>
    </mc:Choice>
    <mc:Fallback xmlns="">
      <p:transition spd="slow" advTm="1000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148800C-B4A6-47A4-A4C7-AF101F869088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F81C9AA-33B4-F646-86FB-286E277BAA83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6 ; 9 ; 12 ; 15 , 17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473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17DAF0D-0B8F-4288-9356-D431D8E0C70E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9D00840-61EE-63FC-1BAF-0DD65E931835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6 ; 9 ; 12 ; 15 , 17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566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2D6BB78-72FC-4469-8762-B5A4825788A6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67E5F41-EC18-0832-00CC-BFFEA0305A9D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6 ; 9 ; 12 ; 15 , 17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664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E094594-1138-49F5-9936-B4E0C30F34DE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049FA59-3F19-DFAF-05C0-4C0033DFDA7F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6 ; 9 ; 12 ; 15 , 17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79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A61B74D-B7B3-4D8F-A6DD-F0BCEE65DECA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2A6A8C5-695C-1A21-E0DE-6CCC39EDCDBC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6 ; 9 ; 12 ; 15 , 17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113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891A0E7-17E7-4B6A-BC31-8D77717D00F2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1C2E5AF-D882-D41C-C1C4-A655AF828126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6 ; 9 ; 12 ; 15 , 17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441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80CEDA76-4EA9-5EEC-1285-F47AACDB9FD2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l’étendue de la série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14 ; 20 ; 18 ; 13 , 15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597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3C3B0-9043-0E60-1337-A4F1DD693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30679174-9CBB-B5E4-A101-3B10D4E93082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CAC0E6A-2406-340A-B523-9F9D550052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FC925766-A002-55E3-9F6B-CB009446B9BA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F6BC55E-164D-573A-B48B-04506217013D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2C70FB9-3455-7B8E-64F9-457E28376FC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F157299-1402-5F05-64DE-38A9260B5AB5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l’étendue de la série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14 ; 20 ; 18 ; 13 , 15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658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6C4F3-9BE5-4DBF-6F93-78A4A4D0A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9EB4539C-D1A0-62B8-0BA1-21AC4B481944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AB0E668-7C38-450F-7879-93FE87C070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A089BAF2-A863-2126-1766-BDD6A2647CEB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46A4F80-5EAF-A1C3-78DA-DAE1372DC326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DD0E3AB-ACE5-C480-65CD-4C8CA9E60F69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62AA254-1A0F-D1C4-230E-77F94303510D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l’étendue de la série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14 ; 20 ; 18 ; 13 , 15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136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1548F0A-1DE2-487A-943B-FC14880E870F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C328202-128C-4ADF-A129-DDEF2D3FA6AD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l’étendue de la série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14 ; 20 ; 18 ; 13 , 15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43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026">
            <a:extLst>
              <a:ext uri="{FF2B5EF4-FFF2-40B4-BE49-F238E27FC236}">
                <a16:creationId xmlns:a16="http://schemas.microsoft.com/office/drawing/2014/main" id="{13A7982A-22C3-4B8B-A642-3E1384BF0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BC6921E6-C6F9-4AA8-9F07-BF431559B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C915791-10B9-DCD0-5179-A0CDD7598AAE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l’étendue de la série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14 ; 20 ; 18 ; 13 , 15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648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707863B-6AE7-4064-2F20-1661CDF87741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l’étendue de la série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14 ; 20 ; 18 ; 13 , 15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058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3DB49F3-2F4E-F501-6B9D-004ACC925064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l’étendue de la série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14 ; 20 ; 18 ; 13 , 15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809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D99F882-79E5-6F7F-9C95-14F6620F9002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l’étendue de la série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14 ; 20 ; 18 ; 13 , 15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987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9A11986-F7FF-A369-4B5B-24519AB9A29F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l’étendue de la série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14 ; 20 ; 18 ; 13 , 15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064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6B172CE-EE5E-8214-B526-593A2803A490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l’étendue de la série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14 ; 20 ; 18 ; 13 , 15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395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E29FD25-8EF9-5654-1E2C-01A2B6631469}"/>
              </a:ext>
            </a:extLst>
          </p:cNvPr>
          <p:cNvSpPr txBox="1"/>
          <p:nvPr/>
        </p:nvSpPr>
        <p:spPr>
          <a:xfrm>
            <a:off x="940904" y="1712246"/>
            <a:ext cx="8947167" cy="4710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Dans une entreprise, les salaires mensuels de 4 des 5 salariés sont 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1 800 € ; 2 500 € ; 1 900 € ; 1 600 €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Quel est le salaire du PDG (le plus gros) sachant que l’étendue des salaires est de 2 000 € ?</a:t>
            </a:r>
            <a:endParaRPr lang="fr-FR" sz="45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8573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00" advClick="0" advTm="5000">
        <p15:prstTrans prst="curtains"/>
      </p:transition>
    </mc:Choice>
    <mc:Fallback xmlns="">
      <p:transition spd="slow" advClick="0" advTm="5000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CBAE4-04FD-F98F-5DB4-2D643009E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6B7049DC-FF34-FE9A-0223-4B4AC1E03575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CF373AE-6A0A-D47E-C981-AF6EE6B332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A8BCB74-B5AF-65CF-4C77-D7271201CB88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756CD5B-4932-2B9A-AD68-780F9A57A351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1D31C33-0D0D-BF85-7381-6BC91055F4A0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C21194F-032D-FEC7-4395-12246161FEC7}"/>
              </a:ext>
            </a:extLst>
          </p:cNvPr>
          <p:cNvSpPr txBox="1"/>
          <p:nvPr/>
        </p:nvSpPr>
        <p:spPr>
          <a:xfrm>
            <a:off x="940904" y="1712246"/>
            <a:ext cx="8947167" cy="4710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Dans une entreprise, les salaires mensuels de 4 des 5 salariés sont 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1 800 € ; 2 500 € ; 1 900 € ; 1 600 €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Quel est le salaire du PDG (le plus gros) sachant que l’étendue des salaires est de 2 000 € ?</a:t>
            </a:r>
            <a:endParaRPr lang="fr-FR" sz="45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76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44FB3-4CF9-C2C5-EC75-F6329B33D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D399F6D4-0F91-5843-3609-08638904082A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C79A667-5CC6-213E-632D-CF03B030724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1E0F86E2-8272-1EA3-12A1-1DD460293285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B0A2A65-4421-0370-AE15-F8343A02A428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079FA72-3CAD-B869-6467-B2606E5A8142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AC31B5-58AA-BA8E-CE92-82E116AB9A16}"/>
              </a:ext>
            </a:extLst>
          </p:cNvPr>
          <p:cNvSpPr txBox="1"/>
          <p:nvPr/>
        </p:nvSpPr>
        <p:spPr>
          <a:xfrm>
            <a:off x="940904" y="1712246"/>
            <a:ext cx="8947167" cy="4710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Dans une entreprise, les salaires mensuels de 4 des 5 salariés sont 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1 800 € ; 2 500 € ; 1 900 € ; 1 600 €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Quel est le salaire du PDG (le plus gros) sachant que l’étendue des salaires est de 2 000 € ?</a:t>
            </a:r>
            <a:endParaRPr lang="fr-FR" sz="45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412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248E9-ACCD-1F52-34F4-33EABB02A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EF1F4EA1-972A-A297-03EE-B8D682CD6B32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95E7617-F736-9C75-B30A-C6D8DE27B4A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C486C672-D2BC-E4E6-F4FB-1F8CB98BCCE1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B471A38-A18D-7906-11A5-3BDFBFD06EA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42E2782-A909-FFF9-03CA-9C2B7AB86BED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83BAB2D-BBC4-6F99-5B70-9F7F5ABD9B41}"/>
              </a:ext>
            </a:extLst>
          </p:cNvPr>
          <p:cNvSpPr txBox="1"/>
          <p:nvPr/>
        </p:nvSpPr>
        <p:spPr>
          <a:xfrm>
            <a:off x="940904" y="1712246"/>
            <a:ext cx="8947167" cy="4710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Dans une entreprise, les salaires mensuels de 4 des 5 salariés sont 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1 800 € ; 2 500 € ; 1 900 € ; 1 600 €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Quel est le salaire du PDG (le plus gros) sachant que l’étendue des salaires est de 2 000 € ?</a:t>
            </a:r>
            <a:endParaRPr lang="fr-FR" sz="45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34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026">
            <a:extLst>
              <a:ext uri="{FF2B5EF4-FFF2-40B4-BE49-F238E27FC236}">
                <a16:creationId xmlns:a16="http://schemas.microsoft.com/office/drawing/2014/main" id="{611B26EB-8C4B-4B2A-A05C-85E434EA5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F31BAD35-5C25-47F8-B98C-AD00A4E16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3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CE2CD2B-4243-1555-90F8-8023BA911DED}"/>
              </a:ext>
            </a:extLst>
          </p:cNvPr>
          <p:cNvSpPr txBox="1"/>
          <p:nvPr/>
        </p:nvSpPr>
        <p:spPr>
          <a:xfrm>
            <a:off x="940904" y="1712246"/>
            <a:ext cx="8947167" cy="4710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Dans une entreprise, les salaires mensuels de 4 des 5 salariés sont 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1 800 € ; 2 500 € ; 1 900 € ; 1 600 €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Quel est le salaire du PDG (le plus gros) sachant que l’étendue des salaires est de 2 000 € ?</a:t>
            </a:r>
            <a:endParaRPr lang="fr-FR" sz="45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89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49E398E-3010-DD8B-93F2-35DC2371A80B}"/>
              </a:ext>
            </a:extLst>
          </p:cNvPr>
          <p:cNvSpPr txBox="1"/>
          <p:nvPr/>
        </p:nvSpPr>
        <p:spPr>
          <a:xfrm>
            <a:off x="940904" y="1712246"/>
            <a:ext cx="8947167" cy="4710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Dans une entreprise, les salaires mensuels de 4 des 5 salariés sont 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1 800 € ; 2 500 € ; 1 900 € ; 1 600 €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Quel est le salaire du PDG (le plus gros) sachant que l’étendue des salaires est de 2 000 € ?</a:t>
            </a:r>
            <a:endParaRPr lang="fr-FR" sz="45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78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784F3AA-54A1-A95A-77A6-AEFF08611AC0}"/>
              </a:ext>
            </a:extLst>
          </p:cNvPr>
          <p:cNvSpPr txBox="1"/>
          <p:nvPr/>
        </p:nvSpPr>
        <p:spPr>
          <a:xfrm>
            <a:off x="940904" y="1712246"/>
            <a:ext cx="8947167" cy="4710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Dans une entreprise, les salaires mensuels de 4 des 5 salariés sont 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1 800 € ; 2 500 € ; 1 900 € ; 1 600 €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Quel est le salaire du PDG (le plus gros) sachant que l’étendue des salaires est de 2 000 € ?</a:t>
            </a:r>
            <a:endParaRPr lang="fr-FR" sz="45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099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6CA9487-7DF7-00B7-943B-1BCBF522AA0E}"/>
              </a:ext>
            </a:extLst>
          </p:cNvPr>
          <p:cNvSpPr txBox="1"/>
          <p:nvPr/>
        </p:nvSpPr>
        <p:spPr>
          <a:xfrm>
            <a:off x="940904" y="1712246"/>
            <a:ext cx="8947167" cy="4710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Dans une entreprise, les salaires mensuels de 4 des 5 salariés sont 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1 800 € ; 2 500 € ; 1 900 € ; 1 600 €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Quel est le salaire du PDG (le plus gros) sachant que l’étendue des salaires est de 2 000 € ?</a:t>
            </a:r>
            <a:endParaRPr lang="fr-FR" sz="45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54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7B8751C-A156-0678-3F50-E9951FA59DDF}"/>
              </a:ext>
            </a:extLst>
          </p:cNvPr>
          <p:cNvSpPr txBox="1"/>
          <p:nvPr/>
        </p:nvSpPr>
        <p:spPr>
          <a:xfrm>
            <a:off x="940904" y="1712246"/>
            <a:ext cx="8947167" cy="4710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Dans une entreprise, les salaires mensuels de 4 des 5 salariés sont 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1 800 € ; 2 500 € ; 1 900 € ; 1 600 €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Quel est le salaire du PDG (le plus gros) sachant que l’étendue des salaires est de 2 000 € ?</a:t>
            </a:r>
            <a:endParaRPr lang="fr-FR" sz="45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444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F01810F-8AC2-9E51-649E-357B9F2DDF3A}"/>
              </a:ext>
            </a:extLst>
          </p:cNvPr>
          <p:cNvSpPr txBox="1"/>
          <p:nvPr/>
        </p:nvSpPr>
        <p:spPr>
          <a:xfrm>
            <a:off x="940904" y="1712246"/>
            <a:ext cx="8947167" cy="4710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Dans une entreprise, les salaires mensuels de 4 des 5 salariés sont 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1 800 € ; 2 500 € ; 1 900 € ; 1 600 €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Quel est le salaire du PDG (le plus gros) sachant que l’étendue des salaires est de 2 000 € ?</a:t>
            </a:r>
            <a:endParaRPr lang="fr-FR" sz="45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768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70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B01866A-97E8-287B-5ADA-AC934E2E62F7}"/>
              </a:ext>
            </a:extLst>
          </p:cNvPr>
          <p:cNvSpPr txBox="1"/>
          <p:nvPr/>
        </p:nvSpPr>
        <p:spPr>
          <a:xfrm>
            <a:off x="940904" y="2154300"/>
            <a:ext cx="106078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11 ; 10 ; 9 et 13 comme notes. Combien doit-il obtenir à la prochaine évaluation pour avoir 12 de moyenne ?</a:t>
            </a:r>
          </a:p>
        </p:txBody>
      </p:sp>
    </p:spTree>
    <p:extLst>
      <p:ext uri="{BB962C8B-B14F-4D97-AF65-F5344CB8AC3E}">
        <p14:creationId xmlns:p14="http://schemas.microsoft.com/office/powerpoint/2010/main" val="402926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145BA3-F3A2-872F-E376-E5966F349E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8A39FCB7-0BF1-6FA3-8BE5-8464A380B9C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FDA1D315-F1C5-9E17-17B2-88127DF588AF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0476E44-4E9B-EEFB-47E6-681C8F8EA395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65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2B5FD253-055F-2C54-2EA3-AB451B21A821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048AF9E-A0D8-1920-85C0-E8D6B12A4C89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1A4D146-FC3A-8D4E-F7E8-D666E83833F4}"/>
              </a:ext>
            </a:extLst>
          </p:cNvPr>
          <p:cNvSpPr txBox="1"/>
          <p:nvPr/>
        </p:nvSpPr>
        <p:spPr>
          <a:xfrm>
            <a:off x="940904" y="2154300"/>
            <a:ext cx="106078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11 ; 10 ; 9 et 13 comme notes. Combien doit-il obtenir à la prochaine évaluation pour avoir 12 de moyenne ?</a:t>
            </a:r>
          </a:p>
        </p:txBody>
      </p:sp>
    </p:spTree>
    <p:extLst>
      <p:ext uri="{BB962C8B-B14F-4D97-AF65-F5344CB8AC3E}">
        <p14:creationId xmlns:p14="http://schemas.microsoft.com/office/powerpoint/2010/main" val="627545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7CAA9-2DB7-181F-DE1E-21597620F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F37A2DB8-8585-0B39-10DF-7D2075F9BE6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C379E4EE-C9CB-3848-4406-07578B257C77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28D0166-9A48-9A59-63C9-9D7688B10447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60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D1F1E08C-DAB9-0F4D-415D-ABB6DA30E55A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894D7B1-74C7-D34B-0A25-F4D8FABC3E37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0BA7E5F-0834-617B-8704-9FB8F14D95CE}"/>
              </a:ext>
            </a:extLst>
          </p:cNvPr>
          <p:cNvSpPr txBox="1"/>
          <p:nvPr/>
        </p:nvSpPr>
        <p:spPr>
          <a:xfrm>
            <a:off x="940904" y="2154300"/>
            <a:ext cx="106078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11 ; 10 ; 9 et 13 comme notes. Combien doit-il obtenir à la prochaine évaluation pour avoir 12 de moyenne ?</a:t>
            </a:r>
          </a:p>
        </p:txBody>
      </p:sp>
    </p:spTree>
    <p:extLst>
      <p:ext uri="{BB962C8B-B14F-4D97-AF65-F5344CB8AC3E}">
        <p14:creationId xmlns:p14="http://schemas.microsoft.com/office/powerpoint/2010/main" val="2548618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D2AED-F32E-217E-B49C-E758061D1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552CB3A0-1BD9-1F32-6FE5-B993F342646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EAC8698C-D91E-ED96-97D6-D33D517A97A6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DF0BB1E-AA7F-681A-2FF6-09CDF495D409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4D6A2ED6-C7F5-D257-F4D3-DEFEFA831841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602BD2F-BD6B-E5E6-5275-64D8DBE6615A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6989C7F-8999-9C54-32F8-436EC8D58B6C}"/>
              </a:ext>
            </a:extLst>
          </p:cNvPr>
          <p:cNvSpPr txBox="1"/>
          <p:nvPr/>
        </p:nvSpPr>
        <p:spPr>
          <a:xfrm>
            <a:off x="940904" y="2154300"/>
            <a:ext cx="106078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11 ; 10 ; 9 et 13 comme notes. Combien doit-il obtenir à la prochaine évaluation pour avoir 12 de moyenne ?</a:t>
            </a:r>
          </a:p>
        </p:txBody>
      </p:sp>
    </p:spTree>
    <p:extLst>
      <p:ext uri="{BB962C8B-B14F-4D97-AF65-F5344CB8AC3E}">
        <p14:creationId xmlns:p14="http://schemas.microsoft.com/office/powerpoint/2010/main" val="3031018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026">
            <a:extLst>
              <a:ext uri="{FF2B5EF4-FFF2-40B4-BE49-F238E27FC236}">
                <a16:creationId xmlns:a16="http://schemas.microsoft.com/office/drawing/2014/main" id="{76264B18-FEEE-4F7E-8BD6-6B00CE338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4112BEDC-1ED4-4F45-858E-C88D7B897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812E5-D20D-B2DD-11EE-07AAE2B5FD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56930ADC-4A31-25D6-29C9-8D57235DA12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4D6E0574-0FDA-D603-FC7E-6D5CF722AF92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2C7A601-0270-0CD1-9D94-DDBA9B1AF64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37BF3B79-A709-4388-76AA-A5B98A472D43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4BF00BF-DA1F-DB0B-BB14-3CFBAA18A1E5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00DC594-0E35-790E-39C3-81D32AB6A565}"/>
              </a:ext>
            </a:extLst>
          </p:cNvPr>
          <p:cNvSpPr txBox="1"/>
          <p:nvPr/>
        </p:nvSpPr>
        <p:spPr>
          <a:xfrm>
            <a:off x="940904" y="2154300"/>
            <a:ext cx="106078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11 ; 10 ; 9 et 13 comme notes. Combien doit-il obtenir à la prochaine évaluation pour avoir 12 de moyenne ?</a:t>
            </a:r>
          </a:p>
        </p:txBody>
      </p:sp>
    </p:spTree>
    <p:extLst>
      <p:ext uri="{BB962C8B-B14F-4D97-AF65-F5344CB8AC3E}">
        <p14:creationId xmlns:p14="http://schemas.microsoft.com/office/powerpoint/2010/main" val="1679606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E1084-EC80-FB68-3CD7-527413D43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B4A247B0-CADB-F9B6-DFE9-42B40557325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5B8F4198-C00C-DBA9-2D33-87FADE39AA38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BFC452E-9FF5-6F87-7A44-D85F53190441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4BBEC039-6868-D014-F4AB-BA09CBB2BAF1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1F5830F-114E-500C-113E-B26370A6A196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956FAD1-2BB1-00FB-5846-154D484313D1}"/>
              </a:ext>
            </a:extLst>
          </p:cNvPr>
          <p:cNvSpPr txBox="1"/>
          <p:nvPr/>
        </p:nvSpPr>
        <p:spPr>
          <a:xfrm>
            <a:off x="940904" y="2154300"/>
            <a:ext cx="106078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11 ; 10 ; 9 et 13 comme notes. Combien doit-il obtenir à la prochaine évaluation pour avoir 12 de moyenne ?</a:t>
            </a:r>
          </a:p>
        </p:txBody>
      </p:sp>
    </p:spTree>
    <p:extLst>
      <p:ext uri="{BB962C8B-B14F-4D97-AF65-F5344CB8AC3E}">
        <p14:creationId xmlns:p14="http://schemas.microsoft.com/office/powerpoint/2010/main" val="1630547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7941E-6AEA-AB7D-8DCD-B5D862548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F9065818-17C5-ACE2-931E-3FFB975BCE1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83425887-FB5B-3931-9D93-812B6534C5C3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18C05CD-BE17-4C78-6651-5187F97D42D8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B0D60AC6-C5E1-053E-D733-E59306148443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1C1E3D1-6FD6-4D0D-9746-6938EEB8A498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3C0B73E-6637-DDE6-5A5F-949D6645313F}"/>
              </a:ext>
            </a:extLst>
          </p:cNvPr>
          <p:cNvSpPr txBox="1"/>
          <p:nvPr/>
        </p:nvSpPr>
        <p:spPr>
          <a:xfrm>
            <a:off x="940904" y="2154300"/>
            <a:ext cx="106078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11 ; 10 ; 9 et 13 comme notes. Combien doit-il obtenir à la prochaine évaluation pour avoir 12 de moyenne ?</a:t>
            </a:r>
          </a:p>
        </p:txBody>
      </p:sp>
    </p:spTree>
    <p:extLst>
      <p:ext uri="{BB962C8B-B14F-4D97-AF65-F5344CB8AC3E}">
        <p14:creationId xmlns:p14="http://schemas.microsoft.com/office/powerpoint/2010/main" val="178222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0188D9C-9544-BBCB-E018-CE9E1EAA9F6D}"/>
              </a:ext>
            </a:extLst>
          </p:cNvPr>
          <p:cNvSpPr txBox="1"/>
          <p:nvPr/>
        </p:nvSpPr>
        <p:spPr>
          <a:xfrm>
            <a:off x="940904" y="2154300"/>
            <a:ext cx="106078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11 ; 10 ; 9 et 13 comme notes. Combien doit-il obtenir à la prochaine évaluation pour avoir 12 de moyenne ?</a:t>
            </a:r>
          </a:p>
        </p:txBody>
      </p:sp>
    </p:spTree>
    <p:extLst>
      <p:ext uri="{BB962C8B-B14F-4D97-AF65-F5344CB8AC3E}">
        <p14:creationId xmlns:p14="http://schemas.microsoft.com/office/powerpoint/2010/main" val="3529213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2810C32-6BD6-8BD5-5723-F6241BCDBFE0}"/>
              </a:ext>
            </a:extLst>
          </p:cNvPr>
          <p:cNvSpPr txBox="1"/>
          <p:nvPr/>
        </p:nvSpPr>
        <p:spPr>
          <a:xfrm>
            <a:off x="940904" y="2154300"/>
            <a:ext cx="106078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11 ; 10 ; 9 et 13 comme notes. Combien doit-il obtenir à la prochaine évaluation pour avoir 12 de moyenne ?</a:t>
            </a:r>
          </a:p>
        </p:txBody>
      </p:sp>
    </p:spTree>
    <p:extLst>
      <p:ext uri="{BB962C8B-B14F-4D97-AF65-F5344CB8AC3E}">
        <p14:creationId xmlns:p14="http://schemas.microsoft.com/office/powerpoint/2010/main" val="3404923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3C771CD-12CE-ED33-297D-7B43D0C51E18}"/>
              </a:ext>
            </a:extLst>
          </p:cNvPr>
          <p:cNvSpPr txBox="1"/>
          <p:nvPr/>
        </p:nvSpPr>
        <p:spPr>
          <a:xfrm>
            <a:off x="940904" y="2154300"/>
            <a:ext cx="106078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11 ; 10 ; 9 et 13 comme notes. Combien doit-il obtenir à la prochaine évaluation pour avoir 12 de moyenne ?</a:t>
            </a:r>
          </a:p>
        </p:txBody>
      </p:sp>
    </p:spTree>
    <p:extLst>
      <p:ext uri="{BB962C8B-B14F-4D97-AF65-F5344CB8AC3E}">
        <p14:creationId xmlns:p14="http://schemas.microsoft.com/office/powerpoint/2010/main" val="4171019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AB42A6E-6466-3CFF-E539-7F5FB6E13E0D}"/>
              </a:ext>
            </a:extLst>
          </p:cNvPr>
          <p:cNvSpPr txBox="1"/>
          <p:nvPr/>
        </p:nvSpPr>
        <p:spPr>
          <a:xfrm>
            <a:off x="940904" y="2154300"/>
            <a:ext cx="106078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11 ; 10 ; 9 et 13 comme notes. Combien doit-il obtenir à la prochaine évaluation pour avoir 12 de moyenne ?</a:t>
            </a:r>
          </a:p>
        </p:txBody>
      </p:sp>
    </p:spTree>
    <p:extLst>
      <p:ext uri="{BB962C8B-B14F-4D97-AF65-F5344CB8AC3E}">
        <p14:creationId xmlns:p14="http://schemas.microsoft.com/office/powerpoint/2010/main" val="2430156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1548F0A-1DE2-487A-943B-FC14880E870F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7759A54-BE33-8EC0-72CD-67EE8390FE12}"/>
              </a:ext>
            </a:extLst>
          </p:cNvPr>
          <p:cNvSpPr txBox="1"/>
          <p:nvPr/>
        </p:nvSpPr>
        <p:spPr>
          <a:xfrm>
            <a:off x="940904" y="2154300"/>
            <a:ext cx="106078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11 ; 10 ; 9 et 13 comme notes. Combien doit-il obtenir à la prochaine évaluation pour avoir 12 de moyenne ?</a:t>
            </a:r>
          </a:p>
        </p:txBody>
      </p:sp>
    </p:spTree>
    <p:extLst>
      <p:ext uri="{BB962C8B-B14F-4D97-AF65-F5344CB8AC3E}">
        <p14:creationId xmlns:p14="http://schemas.microsoft.com/office/powerpoint/2010/main" val="2438941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1A81512-DDC9-26E2-E404-A5113BCFF16D}"/>
              </a:ext>
            </a:extLst>
          </p:cNvPr>
          <p:cNvSpPr txBox="1"/>
          <p:nvPr/>
        </p:nvSpPr>
        <p:spPr>
          <a:xfrm>
            <a:off x="940904" y="2154300"/>
            <a:ext cx="106078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11 ; 10 ; 9 et 13 comme notes. Combien doit-il obtenir à la prochaine évaluation pour avoir 12 de moyenne ?</a:t>
            </a:r>
          </a:p>
        </p:txBody>
      </p:sp>
    </p:spTree>
    <p:extLst>
      <p:ext uri="{BB962C8B-B14F-4D97-AF65-F5344CB8AC3E}">
        <p14:creationId xmlns:p14="http://schemas.microsoft.com/office/powerpoint/2010/main" val="3701377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193E6F4-D5B9-E9C7-DFB8-9A46B1CB8937}"/>
              </a:ext>
            </a:extLst>
          </p:cNvPr>
          <p:cNvSpPr txBox="1"/>
          <p:nvPr/>
        </p:nvSpPr>
        <p:spPr>
          <a:xfrm>
            <a:off x="940904" y="2154300"/>
            <a:ext cx="106078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11 ; 10 ; 9 et 13 comme notes. Combien doit-il obtenir à la prochaine évaluation pour avoir 12 de moyenne ?</a:t>
            </a:r>
          </a:p>
        </p:txBody>
      </p:sp>
    </p:spTree>
    <p:extLst>
      <p:ext uri="{BB962C8B-B14F-4D97-AF65-F5344CB8AC3E}">
        <p14:creationId xmlns:p14="http://schemas.microsoft.com/office/powerpoint/2010/main" val="365991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026">
            <a:extLst>
              <a:ext uri="{FF2B5EF4-FFF2-40B4-BE49-F238E27FC236}">
                <a16:creationId xmlns:a16="http://schemas.microsoft.com/office/drawing/2014/main" id="{928E7043-93F1-4E64-94C9-A7B4084F9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8B7FF638-4E69-4D35-AC67-5D24C64F4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C1902EC-2564-7D15-5E4F-736A1A8F7F5B}"/>
              </a:ext>
            </a:extLst>
          </p:cNvPr>
          <p:cNvSpPr txBox="1"/>
          <p:nvPr/>
        </p:nvSpPr>
        <p:spPr>
          <a:xfrm>
            <a:off x="940904" y="2154300"/>
            <a:ext cx="106078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11 ; 10 ; 9 et 13 comme notes. Combien doit-il obtenir à la prochaine évaluation pour avoir 12 de moyenne ?</a:t>
            </a:r>
          </a:p>
        </p:txBody>
      </p:sp>
    </p:spTree>
    <p:extLst>
      <p:ext uri="{BB962C8B-B14F-4D97-AF65-F5344CB8AC3E}">
        <p14:creationId xmlns:p14="http://schemas.microsoft.com/office/powerpoint/2010/main" val="3167610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904AAF3-574E-52C2-8545-CF86BFEB1BF5}"/>
              </a:ext>
            </a:extLst>
          </p:cNvPr>
          <p:cNvSpPr txBox="1"/>
          <p:nvPr/>
        </p:nvSpPr>
        <p:spPr>
          <a:xfrm>
            <a:off x="940904" y="2154300"/>
            <a:ext cx="106078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11 ; 10 ; 9 et 13 comme notes. Combien doit-il obtenir à la prochaine évaluation pour avoir 12 de moyenne ?</a:t>
            </a:r>
          </a:p>
        </p:txBody>
      </p:sp>
    </p:spTree>
    <p:extLst>
      <p:ext uri="{BB962C8B-B14F-4D97-AF65-F5344CB8AC3E}">
        <p14:creationId xmlns:p14="http://schemas.microsoft.com/office/powerpoint/2010/main" val="61991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12220A6-CC3B-2566-1049-07BB55A50824}"/>
              </a:ext>
            </a:extLst>
          </p:cNvPr>
          <p:cNvSpPr txBox="1"/>
          <p:nvPr/>
        </p:nvSpPr>
        <p:spPr>
          <a:xfrm>
            <a:off x="940904" y="2154300"/>
            <a:ext cx="106078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11 ; 10 ; 9 et 13 comme notes. Combien doit-il obtenir à la prochaine évaluation pour avoir 12 de moyenne ?</a:t>
            </a:r>
          </a:p>
        </p:txBody>
      </p:sp>
    </p:spTree>
    <p:extLst>
      <p:ext uri="{BB962C8B-B14F-4D97-AF65-F5344CB8AC3E}">
        <p14:creationId xmlns:p14="http://schemas.microsoft.com/office/powerpoint/2010/main" val="583779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992BD02-58EB-BA5D-D47A-A485679BCEC3}"/>
              </a:ext>
            </a:extLst>
          </p:cNvPr>
          <p:cNvSpPr txBox="1"/>
          <p:nvPr/>
        </p:nvSpPr>
        <p:spPr>
          <a:xfrm>
            <a:off x="940904" y="2154300"/>
            <a:ext cx="106078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11 ; 10 ; 9 et 13 comme notes. Combien doit-il obtenir à la prochaine évaluation pour avoir 12 de moyenne ?</a:t>
            </a:r>
          </a:p>
        </p:txBody>
      </p:sp>
    </p:spTree>
    <p:extLst>
      <p:ext uri="{BB962C8B-B14F-4D97-AF65-F5344CB8AC3E}">
        <p14:creationId xmlns:p14="http://schemas.microsoft.com/office/powerpoint/2010/main" val="2875540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C660745-EB7E-48AB-98B5-ED0E81068FC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91138" name="Rectangle 2">
            <a:extLst>
              <a:ext uri="{FF2B5EF4-FFF2-40B4-BE49-F238E27FC236}">
                <a16:creationId xmlns:a16="http://schemas.microsoft.com/office/drawing/2014/main" id="{0C7E3626-C20C-4B26-85F0-38B99D832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978" y="2585235"/>
            <a:ext cx="7547513" cy="1939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fr-FR" altLang="fr-FR" sz="6000" i="1" dirty="0">
                <a:solidFill>
                  <a:srgbClr val="00B05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Prenez votre stylo vert et corrigez-vous!!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C3669E1-862E-4509-9127-9789D9FE966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2" r="11762"/>
          <a:stretch/>
        </p:blipFill>
        <p:spPr>
          <a:xfrm>
            <a:off x="1122577" y="977773"/>
            <a:ext cx="879049" cy="1145548"/>
          </a:xfrm>
          <a:prstGeom prst="rect">
            <a:avLst/>
          </a:prstGeom>
        </p:spPr>
      </p:pic>
      <p:pic>
        <p:nvPicPr>
          <p:cNvPr id="1028" name="Picture 4" descr="Personnage De Dessin Animé Mignon Stylo Vert Souriant | Vecteur Premium">
            <a:extLst>
              <a:ext uri="{FF2B5EF4-FFF2-40B4-BE49-F238E27FC236}">
                <a16:creationId xmlns:a16="http://schemas.microsoft.com/office/drawing/2014/main" id="{5886DF41-DE85-3212-671A-7750E59852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492" y="2024292"/>
            <a:ext cx="1457661" cy="2842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Tm="10000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areil photo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 autoUpdateAnimBg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8A7F549-279B-C112-1052-0EC5BCE7EA13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18 ; 7 ; 11 ; 14 , 13 ; 9 ; 10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04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0000"/>
    </mc:Choice>
    <mc:Fallback xmlns="">
      <p:transition spd="slow" advClick="0" advTm="20000"/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143A9FA-4B7C-0795-B5E6-E9258F259F03}"/>
              </a:ext>
            </a:extLst>
          </p:cNvPr>
          <p:cNvSpPr txBox="1"/>
          <p:nvPr/>
        </p:nvSpPr>
        <p:spPr>
          <a:xfrm>
            <a:off x="940904" y="2061585"/>
            <a:ext cx="10694506" cy="4527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18 ; 7 ; 11 ; 14 , 13 ; 9 ; 10</a:t>
            </a:r>
            <a:endParaRPr lang="fr-FR" sz="7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7 ; 9 ; 10 ; 11 , 13 ; 14 ; 18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F8D330E-8AE3-7176-6AF4-092C74E548DE}"/>
              </a:ext>
            </a:extLst>
          </p:cNvPr>
          <p:cNvSpPr/>
          <p:nvPr/>
        </p:nvSpPr>
        <p:spPr>
          <a:xfrm>
            <a:off x="5271247" y="5334000"/>
            <a:ext cx="1147482" cy="116541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4452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0000"/>
    </mc:Choice>
    <mc:Fallback xmlns="">
      <p:transition spd="slow" advClick="0" advTm="20000"/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2CF2DDE-D5F0-D6D8-6138-497B7403EF74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6 ; 9 ; 12 ; 15 , 17 ; 20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77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0000"/>
    </mc:Choice>
    <mc:Fallback xmlns="">
      <p:transition spd="slow" advClick="0" advTm="20000"/>
    </mc:Fallback>
  </mc:AlternateContent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5C4146CD-FD50-9AC6-040D-FE1DF312A187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46812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Détermine la médiane de cette série de notes :</a:t>
                </a: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7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6 ; 9 ; 12 ; 15 , 17 ; 20</a:t>
                </a:r>
                <a:endParaRPr lang="fr-FR" sz="70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sz="7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sz="7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12+15</m:t>
                          </m:r>
                        </m:e>
                      </m:d>
                      <m:r>
                        <a:rPr lang="fr-FR" sz="7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:2=27:2=</m:t>
                      </m:r>
                      <m:r>
                        <a:rPr lang="fr-FR" sz="7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13,5</m:t>
                      </m:r>
                    </m:oMath>
                  </m:oMathPara>
                </a14:m>
                <a:endParaRPr lang="fr-FR" sz="7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5C4146CD-FD50-9AC6-040D-FE1DF312A1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4681282"/>
              </a:xfrm>
              <a:prstGeom prst="rect">
                <a:avLst/>
              </a:prstGeom>
              <a:blipFill>
                <a:blip r:embed="rId3"/>
                <a:stretch>
                  <a:fillRect l="-3419" t="-3516" r="-341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Ellipse 9">
            <a:extLst>
              <a:ext uri="{FF2B5EF4-FFF2-40B4-BE49-F238E27FC236}">
                <a16:creationId xmlns:a16="http://schemas.microsoft.com/office/drawing/2014/main" id="{DDD084F9-3DC0-92BB-475B-C5E04F79316C}"/>
              </a:ext>
            </a:extLst>
          </p:cNvPr>
          <p:cNvSpPr/>
          <p:nvPr/>
        </p:nvSpPr>
        <p:spPr>
          <a:xfrm>
            <a:off x="4383741" y="4033916"/>
            <a:ext cx="2940423" cy="136283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5199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0000"/>
    </mc:Choice>
    <mc:Fallback xmlns="">
      <p:transition spd="slow" advClick="0" advTm="20000"/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DC80151-0C51-61BC-BE78-74D0D9C940AF}"/>
              </a:ext>
            </a:extLst>
          </p:cNvPr>
          <p:cNvSpPr txBox="1"/>
          <p:nvPr/>
        </p:nvSpPr>
        <p:spPr>
          <a:xfrm>
            <a:off x="940904" y="2241212"/>
            <a:ext cx="10694506" cy="228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l’étendue de la série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14 ; 20 ; 18 ; 13 , 15 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89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2000"/>
    </mc:Choice>
    <mc:Fallback xmlns="">
      <p:transition spd="slow" advClick="0" advTm="22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70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3E21BBF-FDE0-47D0-A4E2-D263FE29FC3D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A7AE9E4-5553-853B-E75D-C62572700A3D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18 ; 7 ; 11 ; 14 , 13 ; 9 ; 10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572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CC852C0C-280F-A017-97F3-8CC36939DA67}"/>
                  </a:ext>
                </a:extLst>
              </p:cNvPr>
              <p:cNvSpPr txBox="1"/>
              <p:nvPr/>
            </p:nvSpPr>
            <p:spPr>
              <a:xfrm>
                <a:off x="940904" y="2241212"/>
                <a:ext cx="10694506" cy="35395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Détermine l’étendue de la série :</a:t>
                </a: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7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14 ; 20 ; 18 ; 13 , 15</a:t>
                </a: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fr-FR" sz="7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20−13=</m:t>
                    </m:r>
                    <m:r>
                      <a:rPr lang="fr-FR" sz="7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7</m:t>
                    </m:r>
                  </m:oMath>
                </a14:m>
                <a:r>
                  <a:rPr lang="fr-FR" sz="7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  </a:t>
                </a:r>
                <a:endParaRPr lang="fr-FR" sz="7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CC852C0C-280F-A017-97F3-8CC36939DA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241212"/>
                <a:ext cx="10694506" cy="3539559"/>
              </a:xfrm>
              <a:prstGeom prst="rect">
                <a:avLst/>
              </a:prstGeom>
              <a:blipFill>
                <a:blip r:embed="rId3"/>
                <a:stretch>
                  <a:fillRect l="-3419" t="-482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Ellipse 5">
            <a:extLst>
              <a:ext uri="{FF2B5EF4-FFF2-40B4-BE49-F238E27FC236}">
                <a16:creationId xmlns:a16="http://schemas.microsoft.com/office/drawing/2014/main" id="{595B9B58-603D-5585-A43D-9A117F33ABA4}"/>
              </a:ext>
            </a:extLst>
          </p:cNvPr>
          <p:cNvSpPr/>
          <p:nvPr/>
        </p:nvSpPr>
        <p:spPr>
          <a:xfrm>
            <a:off x="4177553" y="3383383"/>
            <a:ext cx="1147482" cy="116541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0348755F-27C8-B6CB-0CB9-C14AEAA4C164}"/>
              </a:ext>
            </a:extLst>
          </p:cNvPr>
          <p:cNvSpPr/>
          <p:nvPr/>
        </p:nvSpPr>
        <p:spPr>
          <a:xfrm>
            <a:off x="7252447" y="3290047"/>
            <a:ext cx="1147482" cy="116541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8567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2000"/>
    </mc:Choice>
    <mc:Fallback xmlns="">
      <p:transition spd="slow" advClick="0" advTm="22000"/>
    </mc:Fallback>
  </mc:AlternateContent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13C6BB4-EF87-B222-7D2E-40EA0F2F78F3}"/>
              </a:ext>
            </a:extLst>
          </p:cNvPr>
          <p:cNvSpPr txBox="1"/>
          <p:nvPr/>
        </p:nvSpPr>
        <p:spPr>
          <a:xfrm>
            <a:off x="940904" y="1712246"/>
            <a:ext cx="8947167" cy="4710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Dans une entreprise, les salaires mensuels de 4 des 5 salariés sont 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1 800 € ; 2 500 € ; 1 900 € ; 1 600 €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5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Quel est le salaire du PDG (le plus gros) sachant que l’étendue des salaires est de 2 000 € ?</a:t>
            </a:r>
            <a:endParaRPr lang="fr-FR" sz="45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948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2000"/>
    </mc:Choice>
    <mc:Fallback xmlns="">
      <p:transition spd="slow" advClick="0" advTm="22000"/>
    </mc:Fallback>
  </mc:AlternateContent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3F270869-EC2E-7786-01FF-A00735E6AC53}"/>
                  </a:ext>
                </a:extLst>
              </p:cNvPr>
              <p:cNvSpPr txBox="1"/>
              <p:nvPr/>
            </p:nvSpPr>
            <p:spPr>
              <a:xfrm>
                <a:off x="940904" y="1712246"/>
                <a:ext cx="8947167" cy="44083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3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Dans une entreprise, les salaires mensuels de 4 des 5 salariés sont : 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3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1 800 € ; 2 500 € ; 1 900 € ; 1 600 €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3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Quel est le salaire du PDG (le plus gros) sachant que l’étendue des salaires est de 2 000 € ?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30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fr-FR" sz="6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1 600+2 000=</m:t>
                    </m:r>
                    <m:r>
                      <a:rPr lang="fr-FR" sz="6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3 600 </m:t>
                    </m:r>
                  </m:oMath>
                </a14:m>
                <a:r>
                  <a:rPr lang="fr-FR" sz="6000" dirty="0">
                    <a:solidFill>
                      <a:srgbClr val="FF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€</a:t>
                </a:r>
                <a:endParaRPr lang="fr-FR" sz="6000" dirty="0">
                  <a:solidFill>
                    <a:srgbClr val="FF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3F270869-EC2E-7786-01FF-A00735E6AC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712246"/>
                <a:ext cx="8947167" cy="4408323"/>
              </a:xfrm>
              <a:prstGeom prst="rect">
                <a:avLst/>
              </a:prstGeom>
              <a:blipFill>
                <a:blip r:embed="rId3"/>
                <a:stretch>
                  <a:fillRect l="-1567" t="-1521" r="-1635" b="-85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6276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2000"/>
    </mc:Choice>
    <mc:Fallback xmlns="">
      <p:transition spd="slow" advClick="0" advTm="22000"/>
    </mc:Fallback>
  </mc:AlternateContent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6E1F203-9203-FC6E-F545-F2898224E1A5}"/>
              </a:ext>
            </a:extLst>
          </p:cNvPr>
          <p:cNvSpPr txBox="1"/>
          <p:nvPr/>
        </p:nvSpPr>
        <p:spPr>
          <a:xfrm>
            <a:off x="940904" y="2154300"/>
            <a:ext cx="106078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6000" dirty="0"/>
              <a:t>Paul a déjà obtenu 11 ; 10 ; 9 et 13 comme notes. Combien doit-il obtenir à la prochaine évaluation pour avoir 12 de moyenne ?</a:t>
            </a:r>
          </a:p>
        </p:txBody>
      </p:sp>
    </p:spTree>
    <p:extLst>
      <p:ext uri="{BB962C8B-B14F-4D97-AF65-F5344CB8AC3E}">
        <p14:creationId xmlns:p14="http://schemas.microsoft.com/office/powerpoint/2010/main" val="136299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4000"/>
    </mc:Choice>
    <mc:Fallback xmlns="">
      <p:transition spd="slow" advClick="0" advTm="24000"/>
    </mc:Fallback>
  </mc:AlternateContent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6BC435B3-F4ED-ACF2-6001-5EC9989CAB11}"/>
                  </a:ext>
                </a:extLst>
              </p:cNvPr>
              <p:cNvSpPr txBox="1"/>
              <p:nvPr/>
            </p:nvSpPr>
            <p:spPr>
              <a:xfrm>
                <a:off x="906201" y="2332446"/>
                <a:ext cx="10729209" cy="35444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fr-FR" sz="55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11+10+9+13=43</m:t>
                    </m:r>
                  </m:oMath>
                </a14:m>
                <a:r>
                  <a:rPr lang="fr-FR" sz="7000" b="0" i="1" dirty="0">
                    <a:solidFill>
                      <a:srgbClr val="000000"/>
                    </a:solidFill>
                    <a:latin typeface="Cambria Math" panose="020405030504060302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b="0" dirty="0">
                    <a:solidFill>
                      <a:srgbClr val="000000"/>
                    </a:solidFill>
                    <a:latin typeface="Cambria Math" panose="020405030504060302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Il a 43 pts.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fr-FR" sz="6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5</m:t>
                    </m:r>
                    <m:r>
                      <a:rPr lang="fr-FR" sz="6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×12</m:t>
                    </m:r>
                    <m:r>
                      <a:rPr lang="fr-FR" sz="6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=60</m:t>
                    </m:r>
                  </m:oMath>
                </a14:m>
                <a:r>
                  <a:rPr lang="fr-FR" sz="7000" dirty="0">
                    <a:solidFill>
                      <a:srgbClr val="FF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  	 </a:t>
                </a:r>
                <a:r>
                  <a:rPr lang="fr-FR" sz="6000" dirty="0"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Il lui faut 60 pts 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fr-FR" sz="6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6</m:t>
                    </m:r>
                    <m:r>
                      <a:rPr lang="fr-FR" sz="6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0−43=1</m:t>
                    </m:r>
                    <m:r>
                      <a:rPr lang="fr-FR" sz="60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7    </m:t>
                    </m:r>
                  </m:oMath>
                </a14:m>
                <a:r>
                  <a:rPr lang="fr-FR" sz="6000" dirty="0"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Il doit obtenir </a:t>
                </a:r>
                <a:r>
                  <a:rPr lang="fr-FR" sz="6000" dirty="0">
                    <a:solidFill>
                      <a:srgbClr val="FF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17</a:t>
                </a:r>
                <a:r>
                  <a:rPr lang="fr-FR" sz="6000" dirty="0"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6BC435B3-F4ED-ACF2-6001-5EC9989CAB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201" y="2332446"/>
                <a:ext cx="10729209" cy="3544496"/>
              </a:xfrm>
              <a:prstGeom prst="rect">
                <a:avLst/>
              </a:prstGeom>
              <a:blipFill>
                <a:blip r:embed="rId3"/>
                <a:stretch>
                  <a:fillRect t="-2065" r="-2557" b="-1084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776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45000"/>
    </mc:Choice>
    <mc:Fallback xmlns="">
      <p:transition spd="slow" advClick="0" advTm="45000"/>
    </mc:Fallback>
  </mc:AlternateContent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DC31ADB-1397-4A67-8E7C-F24CDE34B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512" y="2073430"/>
            <a:ext cx="10589035" cy="2401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fr-FR" altLang="fr-FR" sz="6000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Comptez vos points</a:t>
            </a:r>
          </a:p>
          <a:p>
            <a:pPr algn="ctr">
              <a:spcBef>
                <a:spcPct val="50000"/>
              </a:spcBef>
            </a:pPr>
            <a:r>
              <a:rPr lang="fr-FR" altLang="fr-FR" sz="6000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 point par bonne réponse.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A21877E-CD52-44B9-A6D3-C4F91D897D1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0DC5D29-0934-49CE-8A0E-ACC1D55E170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2" r="11762"/>
          <a:stretch/>
        </p:blipFill>
        <p:spPr>
          <a:xfrm>
            <a:off x="1122577" y="977773"/>
            <a:ext cx="879049" cy="1145548"/>
          </a:xfrm>
          <a:prstGeom prst="rect">
            <a:avLst/>
          </a:prstGeom>
        </p:spPr>
      </p:pic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3A043264-4684-42A7-9BF3-E55C0B0D14EC}"/>
              </a:ext>
            </a:extLst>
          </p:cNvPr>
          <p:cNvCxnSpPr>
            <a:cxnSpLocks/>
          </p:cNvCxnSpPr>
          <p:nvPr/>
        </p:nvCxnSpPr>
        <p:spPr>
          <a:xfrm flipV="1">
            <a:off x="9626929" y="4845377"/>
            <a:ext cx="857839" cy="119720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>
            <a:extLst>
              <a:ext uri="{FF2B5EF4-FFF2-40B4-BE49-F238E27FC236}">
                <a16:creationId xmlns:a16="http://schemas.microsoft.com/office/drawing/2014/main" id="{FD233BAD-4EA3-431E-A13D-23DCF6CEC073}"/>
              </a:ext>
            </a:extLst>
          </p:cNvPr>
          <p:cNvSpPr txBox="1"/>
          <p:nvPr/>
        </p:nvSpPr>
        <p:spPr>
          <a:xfrm>
            <a:off x="10061102" y="5157454"/>
            <a:ext cx="676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36BCBF9-A6B2-4E93-8C0B-43C72FB868D1}"/>
              </a:ext>
            </a:extLst>
          </p:cNvPr>
          <p:cNvSpPr txBox="1"/>
          <p:nvPr/>
        </p:nvSpPr>
        <p:spPr>
          <a:xfrm>
            <a:off x="9443109" y="4630768"/>
            <a:ext cx="7447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977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15000">
        <p14:flythrough/>
      </p:transition>
    </mc:Choice>
    <mc:Fallback xmlns="">
      <p:transition spd="slow" advTm="1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areil photo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141B3-9FEF-1C66-E800-7BBD9534C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F0512543-7395-3432-E07F-61195DDD7783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D46758B-C198-DDDD-0D2A-63AAF9035E5F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A71BB7B-4C4A-ACD7-DA17-30B8CE45FE9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7393E23E-3042-56A0-60A5-F59F5E58E902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1DCA71A-D9F2-2022-00D3-7E183ECF7BCD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65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A0EF5B14-66EF-E859-40D6-DE3E4C9BCFC1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F3CE058-95C2-E19D-4346-F83E45FD8ADC}"/>
              </a:ext>
            </a:extLst>
          </p:cNvPr>
          <p:cNvSpPr txBox="1"/>
          <p:nvPr/>
        </p:nvSpPr>
        <p:spPr>
          <a:xfrm>
            <a:off x="940904" y="2061585"/>
            <a:ext cx="10694506" cy="327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6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Détermine la médiane de cette série de notes 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7000" dirty="0">
                <a:solidFill>
                  <a:srgbClr val="000000"/>
                </a:solidFill>
                <a:latin typeface="Marianne"/>
                <a:ea typeface="Calibri" panose="020F0502020204030204" pitchFamily="34" charset="0"/>
                <a:cs typeface="Calibri" panose="020F0502020204030204" pitchFamily="34" charset="0"/>
              </a:rPr>
              <a:t>18 ; 7 ; 11 ; 14 , 13 ; 9 ; 10</a:t>
            </a:r>
            <a:endParaRPr lang="fr-FR" sz="7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549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4291</TotalTime>
  <Words>2456</Words>
  <Application>Microsoft Office PowerPoint</Application>
  <PresentationFormat>Grand écran</PresentationFormat>
  <Paragraphs>313</Paragraphs>
  <Slides>85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85</vt:i4>
      </vt:variant>
    </vt:vector>
  </HeadingPairs>
  <TitlesOfParts>
    <vt:vector size="92" baseType="lpstr">
      <vt:lpstr>Arial</vt:lpstr>
      <vt:lpstr>Calibri</vt:lpstr>
      <vt:lpstr>Calibri Light</vt:lpstr>
      <vt:lpstr>Cambria Math</vt:lpstr>
      <vt:lpstr>Marianne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Grégory Micol</dc:creator>
  <cp:lastModifiedBy>Grégory Micol</cp:lastModifiedBy>
  <cp:revision>380</cp:revision>
  <dcterms:created xsi:type="dcterms:W3CDTF">2019-08-18T13:40:54Z</dcterms:created>
  <dcterms:modified xsi:type="dcterms:W3CDTF">2026-03-14T14:23:59Z</dcterms:modified>
</cp:coreProperties>
</file>